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6" r:id="rId5"/>
  </p:sldIdLst>
  <p:sldSz cx="43891200" cy="32918400"/>
  <p:notesSz cx="7010400" cy="9296400"/>
  <p:defaultText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0077"/>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937" autoAdjust="0"/>
    <p:restoredTop sz="94660"/>
  </p:normalViewPr>
  <p:slideViewPr>
    <p:cSldViewPr snapToGrid="0">
      <p:cViewPr>
        <p:scale>
          <a:sx n="75" d="100"/>
          <a:sy n="75" d="100"/>
        </p:scale>
        <p:origin x="-1325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smtClean="0"/>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0655853-0BD0-4B9E-ACE9-E4B4024108CD}" type="datetimeFigureOut">
              <a:rPr lang="en-US" smtClean="0"/>
              <a:t>8/4/2017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35133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0655853-0BD0-4B9E-ACE9-E4B4024108CD}" type="datetimeFigureOut">
              <a:rPr lang="en-US" smtClean="0"/>
              <a:t>8/4/2017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1824338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smtClean="0"/>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655853-0BD0-4B9E-ACE9-E4B4024108CD}" type="datetimeFigureOut">
              <a:rPr lang="en-US" smtClean="0"/>
              <a:t>8/4/2017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2132635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0655853-0BD0-4B9E-ACE9-E4B4024108CD}" type="datetimeFigureOut">
              <a:rPr lang="en-US" smtClean="0"/>
              <a:t>8/4/2017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2261034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smtClean="0"/>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smtClean="0"/>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0655853-0BD0-4B9E-ACE9-E4B4024108CD}" type="datetimeFigureOut">
              <a:rPr lang="en-US" smtClean="0"/>
              <a:t>8/4/2017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1585624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0655853-0BD0-4B9E-ACE9-E4B4024108CD}" type="datetimeFigureOut">
              <a:rPr lang="en-US" smtClean="0"/>
              <a:t>8/4/2017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3623162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655853-0BD0-4B9E-ACE9-E4B4024108CD}" type="datetimeFigureOut">
              <a:rPr lang="en-US" smtClean="0"/>
              <a:t>8/4/2017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454805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smtClean="0"/>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655853-0BD0-4B9E-ACE9-E4B4024108CD}" type="datetimeFigureOut">
              <a:rPr lang="en-US" smtClean="0"/>
              <a:t>8/4/2017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3527076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smtClean="0"/>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655853-0BD0-4B9E-ACE9-E4B4024108CD}" type="datetimeFigureOut">
              <a:rPr lang="en-US" smtClean="0"/>
              <a:t>8/4/2017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3507068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0655853-0BD0-4B9E-ACE9-E4B4024108CD}" type="datetimeFigureOut">
              <a:rPr lang="en-US" smtClean="0"/>
              <a:t>8/4/2017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3276018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0655853-0BD0-4B9E-ACE9-E4B4024108CD}" type="datetimeFigureOut">
              <a:rPr lang="en-US" smtClean="0"/>
              <a:t>8/4/2017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C1D40E-3B9C-41F1-9DAA-39F965AA507D}" type="slidenum">
              <a:rPr lang="en-US" smtClean="0"/>
              <a:t>‹#›</a:t>
            </a:fld>
            <a:endParaRPr lang="en-US"/>
          </a:p>
        </p:txBody>
      </p:sp>
    </p:spTree>
    <p:extLst>
      <p:ext uri="{BB962C8B-B14F-4D97-AF65-F5344CB8AC3E}">
        <p14:creationId xmlns:p14="http://schemas.microsoft.com/office/powerpoint/2010/main" val="4210605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20655853-0BD0-4B9E-ACE9-E4B4024108CD}" type="datetimeFigureOut">
              <a:rPr lang="en-US" smtClean="0"/>
              <a:t>8/4/2017</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1FC1D40E-3B9C-41F1-9DAA-39F965AA507D}" type="slidenum">
              <a:rPr lang="en-US" smtClean="0"/>
              <a:t>‹#›</a:t>
            </a:fld>
            <a:endParaRPr lang="en-US"/>
          </a:p>
        </p:txBody>
      </p:sp>
    </p:spTree>
    <p:extLst>
      <p:ext uri="{BB962C8B-B14F-4D97-AF65-F5344CB8AC3E}">
        <p14:creationId xmlns:p14="http://schemas.microsoft.com/office/powerpoint/2010/main" val="25746275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a:off x="32657" y="32627785"/>
            <a:ext cx="43891200" cy="274320"/>
          </a:xfrm>
          <a:prstGeom prst="rect">
            <a:avLst/>
          </a:prstGeom>
          <a:solidFill>
            <a:srgbClr val="4800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0" y="32362539"/>
            <a:ext cx="43891200" cy="27432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2407" y="-64973"/>
            <a:ext cx="43893607" cy="32983373"/>
            <a:chOff x="-1" y="-64973"/>
            <a:chExt cx="43893607" cy="32983373"/>
          </a:xfrm>
        </p:grpSpPr>
        <p:sp>
          <p:nvSpPr>
            <p:cNvPr id="4" name="Rectangle 3"/>
            <p:cNvSpPr/>
            <p:nvPr/>
          </p:nvSpPr>
          <p:spPr>
            <a:xfrm>
              <a:off x="2406" y="-64973"/>
              <a:ext cx="43891200" cy="5406992"/>
            </a:xfrm>
            <a:prstGeom prst="rect">
              <a:avLst/>
            </a:prstGeom>
            <a:solidFill>
              <a:srgbClr val="4800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 y="5342019"/>
              <a:ext cx="43891200" cy="27432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70022" y="6256421"/>
              <a:ext cx="13258800" cy="25603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5270480" y="6256419"/>
              <a:ext cx="13258800" cy="25603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9934568" y="6256419"/>
              <a:ext cx="13258800" cy="25603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 y="-1"/>
              <a:ext cx="43891201" cy="32918401"/>
            </a:xfrm>
            <a:prstGeom prst="rect">
              <a:avLst/>
            </a:prstGeom>
            <a:noFill/>
            <a:ln w="635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707" y="682361"/>
            <a:ext cx="6776563" cy="3600879"/>
          </a:xfrm>
          <a:prstGeom prst="rect">
            <a:avLst/>
          </a:prstGeom>
        </p:spPr>
      </p:pic>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16805" y="682361"/>
            <a:ext cx="6776563" cy="3600879"/>
          </a:xfrm>
          <a:prstGeom prst="rect">
            <a:avLst/>
          </a:prstGeom>
        </p:spPr>
      </p:pic>
      <p:sp>
        <p:nvSpPr>
          <p:cNvPr id="15" name="Rectangle 5"/>
          <p:cNvSpPr>
            <a:spLocks noChangeArrowheads="1"/>
          </p:cNvSpPr>
          <p:nvPr/>
        </p:nvSpPr>
        <p:spPr bwMode="auto">
          <a:xfrm>
            <a:off x="7428419" y="415378"/>
            <a:ext cx="28966100" cy="4108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43" tIns="45614" rIns="91243" bIns="45614">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gn="ctr" eaLnBrk="1" hangingPunct="1">
              <a:lnSpc>
                <a:spcPct val="150000"/>
              </a:lnSpc>
              <a:spcBef>
                <a:spcPct val="50000"/>
              </a:spcBef>
            </a:pPr>
            <a:r>
              <a:rPr lang="en-US" sz="5400" b="1" dirty="0" smtClean="0">
                <a:solidFill>
                  <a:schemeClr val="bg1"/>
                </a:solidFill>
                <a:cs typeface="Times New Roman" panose="02020603050405020304" pitchFamily="18" charset="0"/>
              </a:rPr>
              <a:t>Title of Project</a:t>
            </a:r>
          </a:p>
          <a:p>
            <a:pPr algn="ctr" eaLnBrk="1" hangingPunct="1">
              <a:lnSpc>
                <a:spcPct val="150000"/>
              </a:lnSpc>
            </a:pPr>
            <a:r>
              <a:rPr lang="en-US" altLang="en-US" sz="4000" dirty="0" smtClean="0">
                <a:solidFill>
                  <a:srgbClr val="FFFFFF"/>
                </a:solidFill>
                <a:latin typeface="Arial" panose="020B0604020202020204" pitchFamily="34" charset="0"/>
                <a:cs typeface="Arial" panose="020B0604020202020204" pitchFamily="34" charset="0"/>
              </a:rPr>
              <a:t>Presenter Name (contact information)</a:t>
            </a:r>
          </a:p>
          <a:p>
            <a:pPr algn="ctr" eaLnBrk="1" hangingPunct="1">
              <a:lnSpc>
                <a:spcPct val="150000"/>
              </a:lnSpc>
            </a:pPr>
            <a:r>
              <a:rPr lang="en-US" altLang="en-US" sz="4000" dirty="0" smtClean="0">
                <a:solidFill>
                  <a:srgbClr val="FFFFFF"/>
                </a:solidFill>
                <a:latin typeface="Arial" panose="020B0604020202020204" pitchFamily="34" charset="0"/>
                <a:cs typeface="Arial" panose="020B0604020202020204" pitchFamily="34" charset="0"/>
              </a:rPr>
              <a:t>Grand Canyon University, Phoenix Arizona</a:t>
            </a:r>
          </a:p>
          <a:p>
            <a:pPr algn="ctr" eaLnBrk="1" hangingPunct="1">
              <a:lnSpc>
                <a:spcPct val="150000"/>
              </a:lnSpc>
            </a:pPr>
            <a:r>
              <a:rPr lang="en-US" altLang="en-US" sz="4000" dirty="0" smtClean="0">
                <a:solidFill>
                  <a:srgbClr val="FFFFFF"/>
                </a:solidFill>
                <a:latin typeface="Arial" panose="020B0604020202020204" pitchFamily="34" charset="0"/>
                <a:cs typeface="Arial" panose="020B0604020202020204" pitchFamily="34" charset="0"/>
              </a:rPr>
              <a:t>Collage of Nursing and Health Care Professions</a:t>
            </a:r>
            <a:endParaRPr lang="en-US" altLang="en-US" sz="4000" dirty="0">
              <a:solidFill>
                <a:srgbClr val="FFFFFF"/>
              </a:solidFill>
              <a:latin typeface="Arial" panose="020B0604020202020204" pitchFamily="34" charset="0"/>
              <a:cs typeface="Arial" panose="020B0604020202020204" pitchFamily="34" charset="0"/>
            </a:endParaRPr>
          </a:p>
        </p:txBody>
      </p:sp>
      <p:sp>
        <p:nvSpPr>
          <p:cNvPr id="16" name="Text Box 7"/>
          <p:cNvSpPr txBox="1">
            <a:spLocks noChangeArrowheads="1"/>
          </p:cNvSpPr>
          <p:nvPr/>
        </p:nvSpPr>
        <p:spPr bwMode="auto">
          <a:xfrm>
            <a:off x="786384" y="6223762"/>
            <a:ext cx="13258800" cy="1107802"/>
          </a:xfrm>
          <a:prstGeom prst="rect">
            <a:avLst/>
          </a:prstGeom>
          <a:solidFill>
            <a:srgbClr val="480077"/>
          </a:solidFill>
          <a:ln>
            <a:noFill/>
          </a:ln>
          <a:extLst/>
        </p:spPr>
        <p:txBody>
          <a:bodyPr wrap="square" lIns="91267" tIns="45624" rIns="91267" bIns="45624">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gn="ctr">
              <a:spcBef>
                <a:spcPct val="50000"/>
              </a:spcBef>
            </a:pPr>
            <a:r>
              <a:rPr lang="en-US" altLang="en-US" sz="6400" b="1" dirty="0" smtClean="0">
                <a:solidFill>
                  <a:srgbClr val="F8F8F8"/>
                </a:solidFill>
                <a:cs typeface="Times New Roman" panose="02020603050405020304" pitchFamily="18" charset="0"/>
              </a:rPr>
              <a:t>Introduction and Problem</a:t>
            </a:r>
            <a:endParaRPr lang="en-US" altLang="en-US" sz="6400" b="1" dirty="0">
              <a:solidFill>
                <a:srgbClr val="F8F8F8"/>
              </a:solidFill>
              <a:cs typeface="Times New Roman" panose="02020603050405020304" pitchFamily="18" charset="0"/>
            </a:endParaRPr>
          </a:p>
        </p:txBody>
      </p:sp>
      <p:sp>
        <p:nvSpPr>
          <p:cNvPr id="17" name="Text Box 7"/>
          <p:cNvSpPr txBox="1">
            <a:spLocks noChangeArrowheads="1"/>
          </p:cNvSpPr>
          <p:nvPr/>
        </p:nvSpPr>
        <p:spPr bwMode="auto">
          <a:xfrm>
            <a:off x="15283543" y="6225758"/>
            <a:ext cx="13258800" cy="1077024"/>
          </a:xfrm>
          <a:prstGeom prst="rect">
            <a:avLst/>
          </a:prstGeom>
          <a:solidFill>
            <a:srgbClr val="480077"/>
          </a:solidFill>
          <a:ln>
            <a:noFill/>
          </a:ln>
          <a:extLst/>
        </p:spPr>
        <p:txBody>
          <a:bodyPr wrap="square" lIns="91267" tIns="45624" rIns="91267" bIns="45624">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gn="ctr">
              <a:spcBef>
                <a:spcPct val="50000"/>
              </a:spcBef>
            </a:pPr>
            <a:r>
              <a:rPr lang="en-US" altLang="en-US" sz="6400" b="1" dirty="0" smtClean="0">
                <a:solidFill>
                  <a:srgbClr val="F8F8F8"/>
                </a:solidFill>
                <a:cs typeface="Times New Roman" panose="02020603050405020304" pitchFamily="18" charset="0"/>
              </a:rPr>
              <a:t>Results</a:t>
            </a:r>
            <a:endParaRPr lang="en-US" altLang="en-US" sz="6400" b="1" dirty="0">
              <a:solidFill>
                <a:srgbClr val="F8F8F8"/>
              </a:solidFill>
              <a:cs typeface="Times New Roman" panose="02020603050405020304" pitchFamily="18" charset="0"/>
            </a:endParaRPr>
          </a:p>
        </p:txBody>
      </p:sp>
      <p:sp>
        <p:nvSpPr>
          <p:cNvPr id="18" name="Text Box 7"/>
          <p:cNvSpPr txBox="1">
            <a:spLocks noChangeArrowheads="1"/>
          </p:cNvSpPr>
          <p:nvPr/>
        </p:nvSpPr>
        <p:spPr bwMode="auto">
          <a:xfrm>
            <a:off x="29929756" y="17268951"/>
            <a:ext cx="13258800" cy="1077024"/>
          </a:xfrm>
          <a:prstGeom prst="rect">
            <a:avLst/>
          </a:prstGeom>
          <a:solidFill>
            <a:srgbClr val="480077"/>
          </a:solidFill>
          <a:ln>
            <a:noFill/>
          </a:ln>
          <a:extLst/>
        </p:spPr>
        <p:txBody>
          <a:bodyPr wrap="square" lIns="91267" tIns="45624" rIns="91267" bIns="45624">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gn="ctr">
              <a:spcBef>
                <a:spcPct val="50000"/>
              </a:spcBef>
            </a:pPr>
            <a:r>
              <a:rPr lang="en-US" altLang="en-US" sz="6400" b="1" dirty="0" smtClean="0">
                <a:solidFill>
                  <a:srgbClr val="F8F8F8"/>
                </a:solidFill>
                <a:cs typeface="Times New Roman" panose="02020603050405020304" pitchFamily="18" charset="0"/>
              </a:rPr>
              <a:t>Conclusions and Future Research</a:t>
            </a:r>
            <a:endParaRPr lang="en-US" altLang="en-US" sz="6400" b="1" dirty="0">
              <a:solidFill>
                <a:srgbClr val="F8F8F8"/>
              </a:solidFill>
              <a:cs typeface="Times New Roman" panose="02020603050405020304" pitchFamily="18" charset="0"/>
            </a:endParaRPr>
          </a:p>
        </p:txBody>
      </p:sp>
      <p:sp>
        <p:nvSpPr>
          <p:cNvPr id="19" name="Text Box 7"/>
          <p:cNvSpPr txBox="1">
            <a:spLocks noChangeArrowheads="1"/>
          </p:cNvSpPr>
          <p:nvPr/>
        </p:nvSpPr>
        <p:spPr bwMode="auto">
          <a:xfrm>
            <a:off x="786384" y="19602125"/>
            <a:ext cx="13258800" cy="1107802"/>
          </a:xfrm>
          <a:prstGeom prst="rect">
            <a:avLst/>
          </a:prstGeom>
          <a:solidFill>
            <a:srgbClr val="480077"/>
          </a:solidFill>
          <a:ln>
            <a:noFill/>
          </a:ln>
          <a:extLst/>
        </p:spPr>
        <p:txBody>
          <a:bodyPr wrap="square" lIns="91267" tIns="45624" rIns="91267" bIns="45624">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gn="ctr">
              <a:spcBef>
                <a:spcPct val="50000"/>
              </a:spcBef>
            </a:pPr>
            <a:r>
              <a:rPr lang="en-US" altLang="en-US" sz="6400" b="1" dirty="0" smtClean="0">
                <a:solidFill>
                  <a:srgbClr val="F8F8F8"/>
                </a:solidFill>
                <a:cs typeface="Times New Roman" panose="02020603050405020304" pitchFamily="18" charset="0"/>
              </a:rPr>
              <a:t>Methods</a:t>
            </a:r>
            <a:endParaRPr lang="en-US" altLang="en-US" sz="6400" b="1" dirty="0">
              <a:solidFill>
                <a:srgbClr val="F8F8F8"/>
              </a:solidFill>
              <a:cs typeface="Times New Roman" panose="02020603050405020304" pitchFamily="18" charset="0"/>
            </a:endParaRPr>
          </a:p>
        </p:txBody>
      </p:sp>
      <p:sp>
        <p:nvSpPr>
          <p:cNvPr id="20" name="Text Box 7"/>
          <p:cNvSpPr txBox="1">
            <a:spLocks noChangeArrowheads="1"/>
          </p:cNvSpPr>
          <p:nvPr/>
        </p:nvSpPr>
        <p:spPr bwMode="auto">
          <a:xfrm>
            <a:off x="29946600" y="6227064"/>
            <a:ext cx="13258800" cy="1077024"/>
          </a:xfrm>
          <a:prstGeom prst="rect">
            <a:avLst/>
          </a:prstGeom>
          <a:solidFill>
            <a:srgbClr val="480077"/>
          </a:solidFill>
          <a:ln>
            <a:noFill/>
          </a:ln>
          <a:extLst/>
        </p:spPr>
        <p:txBody>
          <a:bodyPr wrap="square" lIns="91267" tIns="45624" rIns="91267" bIns="45624">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gn="ctr">
              <a:spcBef>
                <a:spcPct val="50000"/>
              </a:spcBef>
            </a:pPr>
            <a:r>
              <a:rPr lang="en-US" altLang="en-US" sz="6400" b="1" dirty="0" smtClean="0">
                <a:solidFill>
                  <a:srgbClr val="F8F8F8"/>
                </a:solidFill>
                <a:cs typeface="Times New Roman" panose="02020603050405020304" pitchFamily="18" charset="0"/>
              </a:rPr>
              <a:t>Discussion</a:t>
            </a:r>
            <a:endParaRPr lang="en-US" altLang="en-US" sz="6400" b="1" dirty="0">
              <a:solidFill>
                <a:srgbClr val="F8F8F8"/>
              </a:solidFill>
              <a:cs typeface="Times New Roman" panose="02020603050405020304" pitchFamily="18" charset="0"/>
            </a:endParaRPr>
          </a:p>
        </p:txBody>
      </p:sp>
      <p:sp>
        <p:nvSpPr>
          <p:cNvPr id="21" name="Text Box 7"/>
          <p:cNvSpPr txBox="1">
            <a:spLocks noChangeArrowheads="1"/>
          </p:cNvSpPr>
          <p:nvPr/>
        </p:nvSpPr>
        <p:spPr bwMode="auto">
          <a:xfrm>
            <a:off x="29939381" y="26022245"/>
            <a:ext cx="13258800" cy="1077024"/>
          </a:xfrm>
          <a:prstGeom prst="rect">
            <a:avLst/>
          </a:prstGeom>
          <a:solidFill>
            <a:srgbClr val="480077"/>
          </a:solidFill>
          <a:ln>
            <a:noFill/>
          </a:ln>
          <a:extLst/>
        </p:spPr>
        <p:txBody>
          <a:bodyPr wrap="square" lIns="91267" tIns="45624" rIns="91267" bIns="45624">
            <a:spAutoFit/>
          </a:bodyPr>
          <a:lstStyle>
            <a:lvl1pPr eaLnBrk="0" hangingPunct="0">
              <a:defRPr sz="2900">
                <a:solidFill>
                  <a:schemeClr val="tx1"/>
                </a:solidFill>
                <a:latin typeface="Arial Narrow" pitchFamily="34" charset="0"/>
              </a:defRPr>
            </a:lvl1pPr>
            <a:lvl2pPr marL="742950" indent="-285750" eaLnBrk="0" hangingPunct="0">
              <a:defRPr sz="2900">
                <a:solidFill>
                  <a:schemeClr val="tx1"/>
                </a:solidFill>
                <a:latin typeface="Arial Narrow" pitchFamily="34" charset="0"/>
              </a:defRPr>
            </a:lvl2pPr>
            <a:lvl3pPr marL="1143000" indent="-228600" eaLnBrk="0" hangingPunct="0">
              <a:defRPr sz="2900">
                <a:solidFill>
                  <a:schemeClr val="tx1"/>
                </a:solidFill>
                <a:latin typeface="Arial Narrow" pitchFamily="34" charset="0"/>
              </a:defRPr>
            </a:lvl3pPr>
            <a:lvl4pPr marL="1600200" indent="-228600" eaLnBrk="0" hangingPunct="0">
              <a:defRPr sz="2900">
                <a:solidFill>
                  <a:schemeClr val="tx1"/>
                </a:solidFill>
                <a:latin typeface="Arial Narrow" pitchFamily="34" charset="0"/>
              </a:defRPr>
            </a:lvl4pPr>
            <a:lvl5pPr marL="2057400" indent="-228600" eaLnBrk="0" hangingPunct="0">
              <a:defRPr sz="2900">
                <a:solidFill>
                  <a:schemeClr val="tx1"/>
                </a:solidFill>
                <a:latin typeface="Arial Narrow" pitchFamily="34" charset="0"/>
              </a:defRPr>
            </a:lvl5pPr>
            <a:lvl6pPr marL="2514600" indent="-228600" eaLnBrk="0" fontAlgn="base" hangingPunct="0">
              <a:spcBef>
                <a:spcPct val="0"/>
              </a:spcBef>
              <a:spcAft>
                <a:spcPct val="0"/>
              </a:spcAft>
              <a:defRPr sz="2900">
                <a:solidFill>
                  <a:schemeClr val="tx1"/>
                </a:solidFill>
                <a:latin typeface="Arial Narrow" pitchFamily="34" charset="0"/>
              </a:defRPr>
            </a:lvl6pPr>
            <a:lvl7pPr marL="2971800" indent="-228600" eaLnBrk="0" fontAlgn="base" hangingPunct="0">
              <a:spcBef>
                <a:spcPct val="0"/>
              </a:spcBef>
              <a:spcAft>
                <a:spcPct val="0"/>
              </a:spcAft>
              <a:defRPr sz="2900">
                <a:solidFill>
                  <a:schemeClr val="tx1"/>
                </a:solidFill>
                <a:latin typeface="Arial Narrow" pitchFamily="34" charset="0"/>
              </a:defRPr>
            </a:lvl7pPr>
            <a:lvl8pPr marL="3429000" indent="-228600" eaLnBrk="0" fontAlgn="base" hangingPunct="0">
              <a:spcBef>
                <a:spcPct val="0"/>
              </a:spcBef>
              <a:spcAft>
                <a:spcPct val="0"/>
              </a:spcAft>
              <a:defRPr sz="2900">
                <a:solidFill>
                  <a:schemeClr val="tx1"/>
                </a:solidFill>
                <a:latin typeface="Arial Narrow" pitchFamily="34" charset="0"/>
              </a:defRPr>
            </a:lvl8pPr>
            <a:lvl9pPr marL="3886200" indent="-228600" eaLnBrk="0" fontAlgn="base" hangingPunct="0">
              <a:spcBef>
                <a:spcPct val="0"/>
              </a:spcBef>
              <a:spcAft>
                <a:spcPct val="0"/>
              </a:spcAft>
              <a:defRPr sz="2900">
                <a:solidFill>
                  <a:schemeClr val="tx1"/>
                </a:solidFill>
                <a:latin typeface="Arial Narrow" pitchFamily="34" charset="0"/>
              </a:defRPr>
            </a:lvl9pPr>
          </a:lstStyle>
          <a:p>
            <a:pPr algn="ctr">
              <a:spcBef>
                <a:spcPct val="50000"/>
              </a:spcBef>
            </a:pPr>
            <a:r>
              <a:rPr lang="en-US" altLang="en-US" sz="6400" b="1" dirty="0" smtClean="0">
                <a:solidFill>
                  <a:srgbClr val="F8F8F8"/>
                </a:solidFill>
                <a:cs typeface="Times New Roman" panose="02020603050405020304" pitchFamily="18" charset="0"/>
              </a:rPr>
              <a:t>References</a:t>
            </a:r>
            <a:endParaRPr lang="en-US" altLang="en-US" sz="6400" b="1" dirty="0">
              <a:solidFill>
                <a:srgbClr val="F8F8F8"/>
              </a:solidFill>
              <a:cs typeface="Times New Roman" panose="02020603050405020304" pitchFamily="18" charset="0"/>
            </a:endParaRPr>
          </a:p>
        </p:txBody>
      </p:sp>
      <p:sp>
        <p:nvSpPr>
          <p:cNvPr id="2" name="TextBox 1"/>
          <p:cNvSpPr txBox="1"/>
          <p:nvPr/>
        </p:nvSpPr>
        <p:spPr>
          <a:xfrm>
            <a:off x="29980288" y="27770404"/>
            <a:ext cx="13258800" cy="369332"/>
          </a:xfrm>
          <a:prstGeom prst="rect">
            <a:avLst/>
          </a:prstGeom>
          <a:noFill/>
        </p:spPr>
        <p:txBody>
          <a:bodyPr wrap="square" rtlCol="0">
            <a:spAutoFit/>
          </a:bodyPr>
          <a:lstStyle/>
          <a:p>
            <a:r>
              <a:rPr lang="en-US" sz="1800" dirty="0" smtClean="0"/>
              <a:t> </a:t>
            </a:r>
            <a:endParaRPr lang="en-US" sz="1800" dirty="0"/>
          </a:p>
        </p:txBody>
      </p:sp>
      <p:sp>
        <p:nvSpPr>
          <p:cNvPr id="51" name="TextBox 50"/>
          <p:cNvSpPr txBox="1"/>
          <p:nvPr/>
        </p:nvSpPr>
        <p:spPr>
          <a:xfrm>
            <a:off x="30445382" y="7528494"/>
            <a:ext cx="12232360" cy="1569660"/>
          </a:xfrm>
          <a:prstGeom prst="rect">
            <a:avLst/>
          </a:prstGeom>
          <a:noFill/>
        </p:spPr>
        <p:txBody>
          <a:bodyPr wrap="square" rtlCol="0">
            <a:spAutoFit/>
          </a:bodyPr>
          <a:lstStyle/>
          <a:p>
            <a:r>
              <a:rPr lang="en-US" sz="3200" dirty="0" smtClean="0">
                <a:latin typeface="Palatino Linotype" panose="02040502050505030304" pitchFamily="18" charset="0"/>
                <a:cs typeface="Arial" panose="020B0604020202020204" pitchFamily="34" charset="0"/>
              </a:rPr>
              <a:t>The Discussion section explain the results and states the implications for public health practice or policy. Discuss any potential limitations and strengths.</a:t>
            </a:r>
            <a:endParaRPr lang="en-US" sz="3200" dirty="0">
              <a:latin typeface="Palatino Linotype" panose="02040502050505030304" pitchFamily="18" charset="0"/>
              <a:cs typeface="Arial" panose="020B0604020202020204" pitchFamily="34" charset="0"/>
            </a:endParaRPr>
          </a:p>
        </p:txBody>
      </p:sp>
      <p:sp>
        <p:nvSpPr>
          <p:cNvPr id="42" name="Rectangle 41"/>
          <p:cNvSpPr/>
          <p:nvPr/>
        </p:nvSpPr>
        <p:spPr>
          <a:xfrm>
            <a:off x="1280836" y="7707940"/>
            <a:ext cx="12232360" cy="11418510"/>
          </a:xfrm>
          <a:prstGeom prst="rect">
            <a:avLst/>
          </a:prstGeom>
        </p:spPr>
        <p:txBody>
          <a:bodyPr wrap="square">
            <a:spAutoFit/>
          </a:bodyPr>
          <a:lstStyle/>
          <a:p>
            <a:r>
              <a:rPr lang="en-US" sz="3200" dirty="0">
                <a:latin typeface="Palatino Linotype" panose="02040502050505030304" pitchFamily="18" charset="0"/>
                <a:cs typeface="Arial" panose="020B0604020202020204" pitchFamily="34" charset="0"/>
              </a:rPr>
              <a:t>To start using this template you first need to delete </a:t>
            </a:r>
            <a:r>
              <a:rPr lang="en-US" sz="3200" dirty="0" smtClean="0">
                <a:latin typeface="Palatino Linotype" panose="02040502050505030304" pitchFamily="18" charset="0"/>
                <a:cs typeface="Arial" panose="020B0604020202020204" pitchFamily="34" charset="0"/>
              </a:rPr>
              <a:t>this content and any other unwanted contents </a:t>
            </a:r>
            <a:r>
              <a:rPr lang="en-US" sz="3200" dirty="0">
                <a:latin typeface="Palatino Linotype" panose="02040502050505030304" pitchFamily="18" charset="0"/>
                <a:cs typeface="Arial" panose="020B0604020202020204" pitchFamily="34" charset="0"/>
              </a:rPr>
              <a:t>of this page. Keep the poster title and </a:t>
            </a:r>
            <a:r>
              <a:rPr lang="en-US" sz="3200" dirty="0" smtClean="0">
                <a:latin typeface="Palatino Linotype" panose="02040502050505030304" pitchFamily="18" charset="0"/>
                <a:cs typeface="Arial" panose="020B0604020202020204" pitchFamily="34" charset="0"/>
              </a:rPr>
              <a:t>the purple section </a:t>
            </a:r>
            <a:r>
              <a:rPr lang="en-US" sz="3200" dirty="0">
                <a:latin typeface="Palatino Linotype" panose="02040502050505030304" pitchFamily="18" charset="0"/>
                <a:cs typeface="Arial" panose="020B0604020202020204" pitchFamily="34" charset="0"/>
              </a:rPr>
              <a:t>headers</a:t>
            </a:r>
            <a:r>
              <a:rPr lang="en-US" sz="3200" dirty="0" smtClean="0">
                <a:latin typeface="Palatino Linotype" panose="02040502050505030304" pitchFamily="18" charset="0"/>
                <a:cs typeface="Arial" panose="020B0604020202020204" pitchFamily="34" charset="0"/>
              </a:rPr>
              <a:t>.</a:t>
            </a:r>
          </a:p>
          <a:p>
            <a:endParaRPr lang="en-US" sz="3200" dirty="0">
              <a:latin typeface="Palatino Linotype" panose="02040502050505030304" pitchFamily="18" charset="0"/>
              <a:cs typeface="Arial" panose="020B0604020202020204" pitchFamily="34" charset="0"/>
            </a:endParaRPr>
          </a:p>
          <a:p>
            <a:r>
              <a:rPr lang="en-US" sz="3200" dirty="0">
                <a:latin typeface="Palatino Linotype" panose="02040502050505030304" pitchFamily="18" charset="0"/>
                <a:cs typeface="Arial" panose="020B0604020202020204" pitchFamily="34" charset="0"/>
              </a:rPr>
              <a:t>The </a:t>
            </a:r>
            <a:r>
              <a:rPr lang="en-US" sz="3200" dirty="0" smtClean="0">
                <a:latin typeface="Palatino Linotype" panose="02040502050505030304" pitchFamily="18" charset="0"/>
                <a:cs typeface="Arial" panose="020B0604020202020204" pitchFamily="34" charset="0"/>
              </a:rPr>
              <a:t>purple </a:t>
            </a:r>
            <a:r>
              <a:rPr lang="en-US" sz="3200" dirty="0">
                <a:latin typeface="Palatino Linotype" panose="02040502050505030304" pitchFamily="18" charset="0"/>
                <a:cs typeface="Arial" panose="020B0604020202020204" pitchFamily="34" charset="0"/>
              </a:rPr>
              <a:t>headers are used to identify and separate the main topics of your presentation. The most commonly used headers in poster presentations </a:t>
            </a:r>
            <a:r>
              <a:rPr lang="en-US" sz="3200" dirty="0" smtClean="0">
                <a:latin typeface="Palatino Linotype" panose="02040502050505030304" pitchFamily="18" charset="0"/>
                <a:cs typeface="Arial" panose="020B0604020202020204" pitchFamily="34" charset="0"/>
              </a:rPr>
              <a:t>are provided, but you can change these headers to fit your dissertation</a:t>
            </a:r>
            <a:endParaRPr lang="en-US" sz="3200" dirty="0">
              <a:latin typeface="Palatino Linotype" panose="02040502050505030304" pitchFamily="18" charset="0"/>
              <a:cs typeface="Arial" panose="020B0604020202020204" pitchFamily="34" charset="0"/>
            </a:endParaRPr>
          </a:p>
          <a:p>
            <a:r>
              <a:rPr lang="en-US" sz="3200" dirty="0">
                <a:latin typeface="Palatino Linotype" panose="02040502050505030304" pitchFamily="18" charset="0"/>
                <a:cs typeface="Arial" panose="020B0604020202020204" pitchFamily="34" charset="0"/>
              </a:rPr>
              <a:t/>
            </a:r>
            <a:br>
              <a:rPr lang="en-US" sz="3200" dirty="0">
                <a:latin typeface="Palatino Linotype" panose="02040502050505030304" pitchFamily="18" charset="0"/>
                <a:cs typeface="Arial" panose="020B0604020202020204" pitchFamily="34" charset="0"/>
              </a:rPr>
            </a:br>
            <a:r>
              <a:rPr lang="en-US" sz="3200" dirty="0" smtClean="0">
                <a:latin typeface="Palatino Linotype" panose="02040502050505030304" pitchFamily="18" charset="0"/>
                <a:cs typeface="Arial" panose="020B0604020202020204" pitchFamily="34" charset="0"/>
              </a:rPr>
              <a:t>Move </a:t>
            </a:r>
            <a:r>
              <a:rPr lang="en-US" sz="3200" dirty="0">
                <a:latin typeface="Palatino Linotype" panose="02040502050505030304" pitchFamily="18" charset="0"/>
                <a:cs typeface="Arial" panose="020B0604020202020204" pitchFamily="34" charset="0"/>
              </a:rPr>
              <a:t>the header copies approximately to where you think they need to be on the poster, so you can get a better sense of the overall poster layout. It will help you organize your content</a:t>
            </a:r>
            <a:r>
              <a:rPr lang="en-US" sz="3200" dirty="0" smtClean="0">
                <a:latin typeface="Palatino Linotype" panose="02040502050505030304" pitchFamily="18" charset="0"/>
                <a:cs typeface="Arial" panose="020B0604020202020204" pitchFamily="34" charset="0"/>
              </a:rPr>
              <a:t>.</a:t>
            </a:r>
            <a:r>
              <a:rPr lang="en-US" sz="3200" dirty="0">
                <a:latin typeface="Palatino Linotype" panose="02040502050505030304" pitchFamily="18" charset="0"/>
                <a:cs typeface="Arial" panose="020B0604020202020204" pitchFamily="34" charset="0"/>
              </a:rPr>
              <a:t/>
            </a:r>
            <a:br>
              <a:rPr lang="en-US" sz="3200" dirty="0">
                <a:latin typeface="Palatino Linotype" panose="02040502050505030304" pitchFamily="18" charset="0"/>
                <a:cs typeface="Arial" panose="020B0604020202020204" pitchFamily="34" charset="0"/>
              </a:rPr>
            </a:br>
            <a:r>
              <a:rPr lang="en-US" sz="3200" dirty="0">
                <a:latin typeface="Palatino Linotype" panose="02040502050505030304" pitchFamily="18" charset="0"/>
                <a:cs typeface="Arial" panose="020B0604020202020204" pitchFamily="34" charset="0"/>
              </a:rPr>
              <a:t/>
            </a:r>
            <a:br>
              <a:rPr lang="en-US" sz="3200" dirty="0">
                <a:latin typeface="Palatino Linotype" panose="02040502050505030304" pitchFamily="18" charset="0"/>
                <a:cs typeface="Arial" panose="020B0604020202020204" pitchFamily="34" charset="0"/>
              </a:rPr>
            </a:br>
            <a:r>
              <a:rPr lang="en-US" sz="3200" dirty="0">
                <a:latin typeface="Palatino Linotype" panose="02040502050505030304" pitchFamily="18" charset="0"/>
                <a:cs typeface="Arial" panose="020B0604020202020204" pitchFamily="34" charset="0"/>
              </a:rPr>
              <a:t>You can now start adding your text. </a:t>
            </a:r>
            <a:r>
              <a:rPr lang="en-US" sz="3200" dirty="0" smtClean="0">
                <a:latin typeface="Palatino Linotype" panose="02040502050505030304" pitchFamily="18" charset="0"/>
                <a:cs typeface="Arial" panose="020B0604020202020204" pitchFamily="34" charset="0"/>
              </a:rPr>
              <a:t> To </a:t>
            </a:r>
            <a:r>
              <a:rPr lang="en-US" sz="3200" dirty="0">
                <a:latin typeface="Palatino Linotype" panose="02040502050505030304" pitchFamily="18" charset="0"/>
                <a:cs typeface="Arial" panose="020B0604020202020204" pitchFamily="34" charset="0"/>
              </a:rPr>
              <a:t>add text use the text tool to draw a text box starting from the left edge of a column to the right edge and start typing in your text. You can also paste the text you may have already copied from another </a:t>
            </a:r>
            <a:r>
              <a:rPr lang="en-US" sz="3200" dirty="0" smtClean="0">
                <a:latin typeface="Palatino Linotype" panose="02040502050505030304" pitchFamily="18" charset="0"/>
                <a:cs typeface="Arial" panose="020B0604020202020204" pitchFamily="34" charset="0"/>
              </a:rPr>
              <a:t>source</a:t>
            </a:r>
            <a:r>
              <a:rPr lang="en-US" sz="3200" dirty="0">
                <a:latin typeface="Palatino Linotype" panose="02040502050505030304" pitchFamily="18" charset="0"/>
                <a:cs typeface="Arial" panose="020B0604020202020204" pitchFamily="34" charset="0"/>
              </a:rPr>
              <a:t/>
            </a:r>
            <a:br>
              <a:rPr lang="en-US" sz="3200" dirty="0">
                <a:latin typeface="Palatino Linotype" panose="02040502050505030304" pitchFamily="18" charset="0"/>
                <a:cs typeface="Arial" panose="020B0604020202020204" pitchFamily="34" charset="0"/>
              </a:rPr>
            </a:br>
            <a:r>
              <a:rPr lang="en-US" sz="3200" dirty="0">
                <a:latin typeface="Palatino Linotype" panose="02040502050505030304" pitchFamily="18" charset="0"/>
                <a:cs typeface="Arial" panose="020B0604020202020204" pitchFamily="34" charset="0"/>
              </a:rPr>
              <a:t> </a:t>
            </a:r>
            <a:br>
              <a:rPr lang="en-US" sz="3200" dirty="0">
                <a:latin typeface="Palatino Linotype" panose="02040502050505030304" pitchFamily="18" charset="0"/>
                <a:cs typeface="Arial" panose="020B0604020202020204" pitchFamily="34" charset="0"/>
              </a:rPr>
            </a:br>
            <a:r>
              <a:rPr lang="en-US" sz="3200" dirty="0">
                <a:latin typeface="Palatino Linotype" panose="02040502050505030304" pitchFamily="18" charset="0"/>
                <a:cs typeface="Arial" panose="020B0604020202020204" pitchFamily="34" charset="0"/>
              </a:rPr>
              <a:t>Repeat the process throughout the poster as needed. </a:t>
            </a:r>
            <a:endParaRPr lang="en-US" sz="3200" dirty="0" smtClean="0">
              <a:latin typeface="Palatino Linotype" panose="02040502050505030304" pitchFamily="18" charset="0"/>
              <a:cs typeface="Arial" panose="020B0604020202020204" pitchFamily="34" charset="0"/>
            </a:endParaRPr>
          </a:p>
          <a:p>
            <a:endParaRPr lang="en-US" sz="3200" dirty="0">
              <a:latin typeface="Palatino Linotype" panose="02040502050505030304" pitchFamily="18" charset="0"/>
              <a:cs typeface="Arial" panose="020B0604020202020204" pitchFamily="34" charset="0"/>
            </a:endParaRPr>
          </a:p>
          <a:p>
            <a:r>
              <a:rPr lang="en-US" sz="3200" dirty="0" smtClean="0">
                <a:latin typeface="Palatino Linotype" panose="02040502050505030304" pitchFamily="18" charset="0"/>
                <a:cs typeface="Arial" panose="020B0604020202020204" pitchFamily="34" charset="0"/>
              </a:rPr>
              <a:t>In the Introduction, describe the importance of the study in public health, the problem it addresses, and the research question with corresponding hypotheses for the study.</a:t>
            </a:r>
            <a:endParaRPr lang="en-US" sz="3200" dirty="0">
              <a:latin typeface="Palatino Linotype" panose="02040502050505030304" pitchFamily="18" charset="0"/>
              <a:cs typeface="Arial" panose="020B0604020202020204" pitchFamily="34" charset="0"/>
            </a:endParaRPr>
          </a:p>
        </p:txBody>
      </p:sp>
      <p:sp>
        <p:nvSpPr>
          <p:cNvPr id="44" name="Rectangle 43"/>
          <p:cNvSpPr/>
          <p:nvPr/>
        </p:nvSpPr>
        <p:spPr>
          <a:xfrm>
            <a:off x="15826877" y="7694594"/>
            <a:ext cx="11923175" cy="2554545"/>
          </a:xfrm>
          <a:prstGeom prst="rect">
            <a:avLst/>
          </a:prstGeom>
        </p:spPr>
        <p:txBody>
          <a:bodyPr wrap="square">
            <a:spAutoFit/>
          </a:bodyPr>
          <a:lstStyle/>
          <a:p>
            <a:r>
              <a:rPr lang="en-US" altLang="en-US" sz="3200" dirty="0">
                <a:latin typeface="Palatino Linotype" panose="02040502050505030304" pitchFamily="18" charset="0"/>
                <a:cs typeface="Arial" panose="020B0604020202020204" pitchFamily="34" charset="0"/>
              </a:rPr>
              <a:t>It is highly recommended to use the largest images you have access to for your poster. Avoid images downloaded from the web and avoid copying and pasting images instead of using the “Insert” command. To insert an image to your poster go to INSERT&gt;PICTURE&gt;FROM FILE </a:t>
            </a:r>
            <a:r>
              <a:rPr lang="en-US" altLang="en-US" sz="3200" dirty="0" smtClean="0">
                <a:solidFill>
                  <a:srgbClr val="009900"/>
                </a:solidFill>
                <a:latin typeface="Palatino Linotype" panose="02040502050505030304" pitchFamily="18" charset="0"/>
                <a:cs typeface="Arial" panose="020B0604020202020204" pitchFamily="34" charset="0"/>
              </a:rPr>
              <a:t>.</a:t>
            </a:r>
            <a:endParaRPr lang="en-US" altLang="en-US" sz="3200" dirty="0">
              <a:solidFill>
                <a:srgbClr val="009900"/>
              </a:solidFill>
              <a:latin typeface="Palatino Linotype" panose="02040502050505030304" pitchFamily="18" charset="0"/>
              <a:cs typeface="Arial" panose="020B0604020202020204" pitchFamily="34" charset="0"/>
            </a:endParaRPr>
          </a:p>
        </p:txBody>
      </p:sp>
      <p:pic>
        <p:nvPicPr>
          <p:cNvPr id="47" name="Picture 427" descr="picturefromfi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17335" y="10632105"/>
            <a:ext cx="11953981" cy="2724445"/>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5" name="Text Box 438"/>
          <p:cNvSpPr txBox="1">
            <a:spLocks noChangeArrowheads="1"/>
          </p:cNvSpPr>
          <p:nvPr/>
        </p:nvSpPr>
        <p:spPr bwMode="auto">
          <a:xfrm>
            <a:off x="16017334" y="14374837"/>
            <a:ext cx="11732717" cy="3877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57200" tIns="457200" rIns="457200" bIns="457200">
            <a:spAutoFit/>
          </a:bodyPr>
          <a:lstStyle>
            <a:lvl1pPr defTabSz="4389438" eaLnBrk="0" hangingPunct="0">
              <a:defRPr sz="2900">
                <a:solidFill>
                  <a:schemeClr val="tx1"/>
                </a:solidFill>
                <a:latin typeface="Arial Narrow" panose="020B0606020202030204" pitchFamily="34" charset="0"/>
              </a:defRPr>
            </a:lvl1pPr>
            <a:lvl2pPr marL="742950" indent="-285750" defTabSz="4389438" eaLnBrk="0" hangingPunct="0">
              <a:defRPr sz="2900">
                <a:solidFill>
                  <a:schemeClr val="tx1"/>
                </a:solidFill>
                <a:latin typeface="Arial Narrow" panose="020B0606020202030204" pitchFamily="34" charset="0"/>
              </a:defRPr>
            </a:lvl2pPr>
            <a:lvl3pPr marL="1143000" indent="-228600" defTabSz="4389438" eaLnBrk="0" hangingPunct="0">
              <a:defRPr sz="2900">
                <a:solidFill>
                  <a:schemeClr val="tx1"/>
                </a:solidFill>
                <a:latin typeface="Arial Narrow" panose="020B0606020202030204" pitchFamily="34" charset="0"/>
              </a:defRPr>
            </a:lvl3pPr>
            <a:lvl4pPr marL="1600200" indent="-228600" defTabSz="4389438" eaLnBrk="0" hangingPunct="0">
              <a:defRPr sz="2900">
                <a:solidFill>
                  <a:schemeClr val="tx1"/>
                </a:solidFill>
                <a:latin typeface="Arial Narrow" panose="020B0606020202030204" pitchFamily="34" charset="0"/>
              </a:defRPr>
            </a:lvl4pPr>
            <a:lvl5pPr marL="2057400" indent="-228600" defTabSz="4389438" eaLnBrk="0" hangingPunct="0">
              <a:defRPr sz="2900">
                <a:solidFill>
                  <a:schemeClr val="tx1"/>
                </a:solidFill>
                <a:latin typeface="Arial Narrow" panose="020B0606020202030204" pitchFamily="34" charset="0"/>
              </a:defRPr>
            </a:lvl5pPr>
            <a:lvl6pPr marL="2514600" indent="-228600" defTabSz="4389438" eaLnBrk="0" fontAlgn="base" hangingPunct="0">
              <a:spcBef>
                <a:spcPct val="0"/>
              </a:spcBef>
              <a:spcAft>
                <a:spcPct val="0"/>
              </a:spcAft>
              <a:defRPr sz="2900">
                <a:solidFill>
                  <a:schemeClr val="tx1"/>
                </a:solidFill>
                <a:latin typeface="Arial Narrow" panose="020B0606020202030204" pitchFamily="34" charset="0"/>
              </a:defRPr>
            </a:lvl6pPr>
            <a:lvl7pPr marL="2971800" indent="-228600" defTabSz="4389438" eaLnBrk="0" fontAlgn="base" hangingPunct="0">
              <a:spcBef>
                <a:spcPct val="0"/>
              </a:spcBef>
              <a:spcAft>
                <a:spcPct val="0"/>
              </a:spcAft>
              <a:defRPr sz="2900">
                <a:solidFill>
                  <a:schemeClr val="tx1"/>
                </a:solidFill>
                <a:latin typeface="Arial Narrow" panose="020B0606020202030204" pitchFamily="34" charset="0"/>
              </a:defRPr>
            </a:lvl7pPr>
            <a:lvl8pPr marL="3429000" indent="-228600" defTabSz="4389438" eaLnBrk="0" fontAlgn="base" hangingPunct="0">
              <a:spcBef>
                <a:spcPct val="0"/>
              </a:spcBef>
              <a:spcAft>
                <a:spcPct val="0"/>
              </a:spcAft>
              <a:defRPr sz="2900">
                <a:solidFill>
                  <a:schemeClr val="tx1"/>
                </a:solidFill>
                <a:latin typeface="Arial Narrow" panose="020B0606020202030204" pitchFamily="34" charset="0"/>
              </a:defRPr>
            </a:lvl8pPr>
            <a:lvl9pPr marL="3886200" indent="-228600" defTabSz="4389438" eaLnBrk="0" fontAlgn="base" hangingPunct="0">
              <a:spcBef>
                <a:spcPct val="0"/>
              </a:spcBef>
              <a:spcAft>
                <a:spcPct val="0"/>
              </a:spcAft>
              <a:defRPr sz="2900">
                <a:solidFill>
                  <a:schemeClr val="tx1"/>
                </a:solidFill>
                <a:latin typeface="Arial Narrow" panose="020B0606020202030204" pitchFamily="34" charset="0"/>
              </a:defRPr>
            </a:lvl9pPr>
          </a:lstStyle>
          <a:p>
            <a:pPr eaLnBrk="1" hangingPunct="1"/>
            <a:r>
              <a:rPr lang="en-US" altLang="en-US" sz="3200" dirty="0">
                <a:latin typeface="Palatino Linotype" panose="02040502050505030304" pitchFamily="18" charset="0"/>
                <a:cs typeface="Arial" panose="020B0604020202020204" pitchFamily="34" charset="0"/>
              </a:rPr>
              <a:t>To import charts and graphs from Excel, Word or other applications, go to EDIT&gt;COPY, copy your chart and come back to PowerPoint. Go to EDIT&gt;PASTE and paste the chart on the poster. You can scale your charts and tables proportionally by holding down the Shift key and dragging in or out one of the </a:t>
            </a:r>
            <a:r>
              <a:rPr lang="en-US" altLang="en-US" sz="3200" dirty="0" smtClean="0">
                <a:latin typeface="Palatino Linotype" panose="02040502050505030304" pitchFamily="18" charset="0"/>
                <a:cs typeface="Arial" panose="020B0604020202020204" pitchFamily="34" charset="0"/>
              </a:rPr>
              <a:t>corners.</a:t>
            </a:r>
            <a:endParaRPr lang="en-US" altLang="en-US" sz="3200" dirty="0">
              <a:latin typeface="Palatino Linotype" panose="02040502050505030304" pitchFamily="18" charset="0"/>
              <a:cs typeface="Arial" panose="020B0604020202020204" pitchFamily="34" charset="0"/>
            </a:endParaRPr>
          </a:p>
        </p:txBody>
      </p:sp>
      <p:sp>
        <p:nvSpPr>
          <p:cNvPr id="57" name="Rectangle 56"/>
          <p:cNvSpPr/>
          <p:nvPr/>
        </p:nvSpPr>
        <p:spPr>
          <a:xfrm>
            <a:off x="1280836" y="21350009"/>
            <a:ext cx="12232360" cy="1569660"/>
          </a:xfrm>
          <a:prstGeom prst="rect">
            <a:avLst/>
          </a:prstGeom>
        </p:spPr>
        <p:txBody>
          <a:bodyPr wrap="square">
            <a:spAutoFit/>
          </a:bodyPr>
          <a:lstStyle/>
          <a:p>
            <a:r>
              <a:rPr lang="en-US" sz="3200" dirty="0" smtClean="0">
                <a:latin typeface="Palatino Linotype" panose="02040502050505030304" pitchFamily="18" charset="0"/>
                <a:cs typeface="Arial" panose="020B0604020202020204" pitchFamily="34" charset="0"/>
              </a:rPr>
              <a:t>In the Methods sections, discuss the data source and sample, the variables used in the analysis, the test statistic and corresponding equations important to understand the analysis.</a:t>
            </a:r>
            <a:endParaRPr lang="en-US" sz="3200" dirty="0">
              <a:latin typeface="Palatino Linotype" panose="02040502050505030304" pitchFamily="18" charset="0"/>
              <a:cs typeface="Arial" panose="020B0604020202020204" pitchFamily="34" charset="0"/>
            </a:endParaRPr>
          </a:p>
        </p:txBody>
      </p:sp>
      <p:sp>
        <p:nvSpPr>
          <p:cNvPr id="58" name="Rectangle 57"/>
          <p:cNvSpPr/>
          <p:nvPr/>
        </p:nvSpPr>
        <p:spPr>
          <a:xfrm>
            <a:off x="15826877" y="18571074"/>
            <a:ext cx="12232360" cy="2062103"/>
          </a:xfrm>
          <a:prstGeom prst="rect">
            <a:avLst/>
          </a:prstGeom>
        </p:spPr>
        <p:txBody>
          <a:bodyPr wrap="square">
            <a:spAutoFit/>
          </a:bodyPr>
          <a:lstStyle/>
          <a:p>
            <a:r>
              <a:rPr lang="en-US" sz="3200" dirty="0" smtClean="0">
                <a:latin typeface="Palatino Linotype" panose="02040502050505030304" pitchFamily="18" charset="0"/>
                <a:cs typeface="Arial" panose="020B0604020202020204" pitchFamily="34" charset="0"/>
              </a:rPr>
              <a:t>In the Results section, show the factual results of the </a:t>
            </a:r>
            <a:r>
              <a:rPr lang="en-US" sz="3200" dirty="0" smtClean="0">
                <a:latin typeface="Palatino Linotype" panose="02040502050505030304" pitchFamily="18" charset="0"/>
                <a:cs typeface="Arial" panose="020B0604020202020204" pitchFamily="34" charset="0"/>
              </a:rPr>
              <a:t>analysis, </a:t>
            </a:r>
            <a:r>
              <a:rPr lang="en-US" sz="3200" dirty="0" smtClean="0">
                <a:latin typeface="Palatino Linotype" panose="02040502050505030304" pitchFamily="18" charset="0"/>
                <a:cs typeface="Arial" panose="020B0604020202020204" pitchFamily="34" charset="0"/>
              </a:rPr>
              <a:t>including any charts or graphs important to communicate the results. Include descriptive statistics if </a:t>
            </a:r>
            <a:r>
              <a:rPr lang="en-US" sz="3200" dirty="0" smtClean="0">
                <a:latin typeface="Palatino Linotype" panose="02040502050505030304" pitchFamily="18" charset="0"/>
                <a:cs typeface="Arial" panose="020B0604020202020204" pitchFamily="34" charset="0"/>
              </a:rPr>
              <a:t>they are helpful </a:t>
            </a:r>
            <a:r>
              <a:rPr lang="en-US" sz="3200" dirty="0" smtClean="0">
                <a:latin typeface="Palatino Linotype" panose="02040502050505030304" pitchFamily="18" charset="0"/>
                <a:cs typeface="Arial" panose="020B0604020202020204" pitchFamily="34" charset="0"/>
              </a:rPr>
              <a:t>to understand nuances of the sample relative to the population.</a:t>
            </a:r>
            <a:endParaRPr lang="en-US" sz="3200" dirty="0">
              <a:latin typeface="Palatino Linotype" panose="02040502050505030304" pitchFamily="18" charset="0"/>
              <a:cs typeface="Arial" panose="020B0604020202020204" pitchFamily="34" charset="0"/>
            </a:endParaRPr>
          </a:p>
        </p:txBody>
      </p:sp>
      <p:sp>
        <p:nvSpPr>
          <p:cNvPr id="59" name="Rectangle 58"/>
          <p:cNvSpPr/>
          <p:nvPr/>
        </p:nvSpPr>
        <p:spPr>
          <a:xfrm>
            <a:off x="30334920" y="19067766"/>
            <a:ext cx="12232360" cy="1077218"/>
          </a:xfrm>
          <a:prstGeom prst="rect">
            <a:avLst/>
          </a:prstGeom>
        </p:spPr>
        <p:txBody>
          <a:bodyPr wrap="square">
            <a:spAutoFit/>
          </a:bodyPr>
          <a:lstStyle/>
          <a:p>
            <a:r>
              <a:rPr lang="en-US" sz="3200" dirty="0" smtClean="0">
                <a:latin typeface="Palatino Linotype" panose="02040502050505030304" pitchFamily="18" charset="0"/>
                <a:cs typeface="Arial" panose="020B0604020202020204" pitchFamily="34" charset="0"/>
              </a:rPr>
              <a:t>In the conclusion, summarize the key findings and potential areas for future research.</a:t>
            </a:r>
            <a:endParaRPr lang="en-US" sz="3200" dirty="0">
              <a:latin typeface="Palatino Linotype" panose="02040502050505030304" pitchFamily="18" charset="0"/>
              <a:cs typeface="Arial" panose="020B0604020202020204" pitchFamily="34" charset="0"/>
            </a:endParaRPr>
          </a:p>
        </p:txBody>
      </p:sp>
    </p:spTree>
    <p:extLst>
      <p:ext uri="{BB962C8B-B14F-4D97-AF65-F5344CB8AC3E}">
        <p14:creationId xmlns:p14="http://schemas.microsoft.com/office/powerpoint/2010/main" val="2244314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E47B72F-C634-482F-B2D7-1AF0382C1C07}" vid="{4CBED2D2-345F-4D1F-B34F-86F894DC1A93}"/>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18A92F6EE37C84CB942124CD930B6E1" ma:contentTypeVersion="0" ma:contentTypeDescription="Create a new document." ma:contentTypeScope="" ma:versionID="9e7d942f903749b2c7461f39d7f71ea5">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85B5F79-77CC-40C5-9F13-1CB03F70022A}">
  <ds:schemaRefs>
    <ds:schemaRef ds:uri="http://purl.org/dc/elements/1.1/"/>
    <ds:schemaRef ds:uri="http://schemas.microsoft.com/office/2006/metadata/properties"/>
    <ds:schemaRef ds:uri="http://schemas.openxmlformats.org/package/2006/metadata/core-properties"/>
    <ds:schemaRef ds:uri="http://purl.org/dc/terms/"/>
    <ds:schemaRef ds:uri="http://purl.org/dc/dcmitype/"/>
    <ds:schemaRef ds:uri="http://schemas.microsoft.com/office/2006/documentManagement/typ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0C5A2802-7429-45A0-9FC6-579BDAE46D3C}">
  <ds:schemaRefs>
    <ds:schemaRef ds:uri="http://schemas.microsoft.com/sharepoint/v3/contenttype/forms"/>
  </ds:schemaRefs>
</ds:datastoreItem>
</file>

<file path=customXml/itemProps3.xml><?xml version="1.0" encoding="utf-8"?>
<ds:datastoreItem xmlns:ds="http://schemas.openxmlformats.org/officeDocument/2006/customXml" ds:itemID="{36086CD3-F2EE-4204-9055-3EDC6EEDB9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1475</TotalTime>
  <Words>325</Words>
  <Application>Microsoft Office PowerPoint</Application>
  <PresentationFormat>Custom</PresentationFormat>
  <Paragraphs>23</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Narrow</vt:lpstr>
      <vt:lpstr>Calibri</vt:lpstr>
      <vt:lpstr>Calibri Light</vt:lpstr>
      <vt:lpstr>Palatino Linotype</vt:lpstr>
      <vt:lpstr>Times New Roman</vt:lpstr>
      <vt:lpstr>Office Theme</vt:lpstr>
      <vt:lpstr>PowerPoint Presentation</vt:lpstr>
    </vt:vector>
  </TitlesOfParts>
  <Company>Grand Canyon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Brandon Warner</dc:creator>
  <cp:lastModifiedBy>Christopher Moore</cp:lastModifiedBy>
  <cp:revision>49</cp:revision>
  <cp:lastPrinted>2016-06-03T19:42:26Z</cp:lastPrinted>
  <dcterms:created xsi:type="dcterms:W3CDTF">2016-06-01T17:38:47Z</dcterms:created>
  <dcterms:modified xsi:type="dcterms:W3CDTF">2017-08-04T17:34:25Z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0x010100A18A92F6EE37C84CB942124CD930B6E1</vt:lpwstr>
  </property>
</Properties>
</file>